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2" r:id="rId3"/>
    <p:sldId id="271" r:id="rId4"/>
    <p:sldId id="272" r:id="rId5"/>
    <p:sldId id="263" r:id="rId6"/>
    <p:sldId id="264" r:id="rId7"/>
    <p:sldId id="278" r:id="rId8"/>
    <p:sldId id="257" r:id="rId9"/>
    <p:sldId id="260" r:id="rId10"/>
    <p:sldId id="275" r:id="rId11"/>
    <p:sldId id="274" r:id="rId12"/>
    <p:sldId id="276" r:id="rId13"/>
    <p:sldId id="277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99" autoAdjust="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Участие бизнес структур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Участие бизнес структур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axId val="79930880"/>
        <c:axId val="79932416"/>
      </c:barChart>
      <c:catAx>
        <c:axId val="79930880"/>
        <c:scaling>
          <c:orientation val="minMax"/>
        </c:scaling>
        <c:axPos val="b"/>
        <c:tickLblPos val="nextTo"/>
        <c:crossAx val="79932416"/>
        <c:crosses val="autoZero"/>
        <c:auto val="1"/>
        <c:lblAlgn val="ctr"/>
        <c:lblOffset val="100"/>
      </c:catAx>
      <c:valAx>
        <c:axId val="79932416"/>
        <c:scaling>
          <c:orientation val="minMax"/>
        </c:scaling>
        <c:axPos val="l"/>
        <c:majorGridlines/>
        <c:numFmt formatCode="General" sourceLinked="1"/>
        <c:tickLblPos val="nextTo"/>
        <c:crossAx val="79930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1CD3-DBAD-4B77-9AEC-21A83A78AF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B3261-1817-40EF-B7ED-3556923C3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Welcome:</a:t>
            </a:r>
          </a:p>
          <a:p>
            <a:endParaRPr lang="en-GB" noProof="0" dirty="0" smtClean="0"/>
          </a:p>
          <a:p>
            <a:r>
              <a:rPr lang="en-GB" b="0" noProof="0" dirty="0" smtClean="0"/>
              <a:t>dear </a:t>
            </a:r>
            <a:r>
              <a:rPr lang="en-GB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participants, dear organizers, Name, representing CAREC, </a:t>
            </a:r>
          </a:p>
          <a:p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 </a:t>
            </a:r>
            <a:r>
              <a:rPr lang="en-GB" sz="1200" b="0" kern="120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Atabek</a:t>
            </a:r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Glad to join </a:t>
            </a:r>
          </a:p>
          <a:p>
            <a:pPr lvl="0"/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0" noProof="0" dirty="0" smtClean="0">
                <a:solidFill>
                  <a:schemeClr val="tx1"/>
                </a:solidFill>
              </a:rPr>
              <a:t>The</a:t>
            </a:r>
            <a:r>
              <a:rPr lang="en-GB" sz="1200" kern="0" baseline="0" noProof="0" dirty="0" smtClean="0">
                <a:solidFill>
                  <a:schemeClr val="tx1"/>
                </a:solidFill>
              </a:rPr>
              <a:t> green economy / or in other words a eco efficient economy is said to be the driving force for development, diversification and industrial progress.</a:t>
            </a:r>
          </a:p>
          <a:p>
            <a:pPr lvl="0"/>
            <a:r>
              <a:rPr lang="en-GB" sz="1200" kern="0" baseline="0" noProof="0" dirty="0" smtClean="0">
                <a:solidFill>
                  <a:schemeClr val="tx1"/>
                </a:solidFill>
              </a:rPr>
              <a:t>Economic growth relies on a skilled workforce – I am more than glad you take the needed action to get </a:t>
            </a:r>
            <a:r>
              <a:rPr lang="en-GB" sz="1200" kern="0" baseline="0" noProof="0" dirty="0" err="1" smtClean="0">
                <a:solidFill>
                  <a:schemeClr val="tx1"/>
                </a:solidFill>
              </a:rPr>
              <a:t>aquainted</a:t>
            </a:r>
            <a:r>
              <a:rPr lang="en-GB" sz="1200" kern="0" baseline="0" noProof="0" dirty="0" smtClean="0">
                <a:solidFill>
                  <a:schemeClr val="tx1"/>
                </a:solidFill>
              </a:rPr>
              <a:t> with </a:t>
            </a:r>
            <a:r>
              <a:rPr lang="en-US" sz="1200" b="0" kern="0" dirty="0" smtClean="0">
                <a:solidFill>
                  <a:schemeClr val="tx1"/>
                </a:solidFill>
              </a:rPr>
              <a:t>Environmental Economics </a:t>
            </a:r>
            <a:r>
              <a:rPr lang="en-GB" sz="1200" kern="0" baseline="0" noProof="0" dirty="0" smtClean="0">
                <a:solidFill>
                  <a:schemeClr val="tx1"/>
                </a:solidFill>
              </a:rPr>
              <a:t> to join “green” development paradigm.</a:t>
            </a:r>
          </a:p>
          <a:p>
            <a:pPr lvl="0"/>
            <a:endParaRPr lang="en-GB" sz="1200" kern="0" noProof="0" dirty="0" smtClean="0">
              <a:solidFill>
                <a:schemeClr val="tx1"/>
              </a:solidFill>
            </a:endParaRPr>
          </a:p>
          <a:p>
            <a:pPr lvl="0"/>
            <a:r>
              <a:rPr lang="en-GB" sz="1200" kern="0" noProof="0" dirty="0" smtClean="0">
                <a:solidFill>
                  <a:schemeClr val="tx1"/>
                </a:solidFill>
              </a:rPr>
              <a:t>Glad to be in Karaganda</a:t>
            </a:r>
            <a:r>
              <a:rPr lang="en-GB" sz="1200" kern="0" baseline="0" noProof="0" dirty="0" smtClean="0">
                <a:solidFill>
                  <a:schemeClr val="tx1"/>
                </a:solidFill>
              </a:rPr>
              <a:t>– after seven years….</a:t>
            </a:r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44A57-93C4-453D-9464-BEE51D7A3E6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8754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77624-7F4C-4109-B5AF-D480EBAC2F25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F72C8-D10C-4FDD-A82E-0CA7C1FE1D1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59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9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57912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0668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543300" cy="381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Lars Handrich</a:t>
            </a:r>
            <a:endParaRPr lang="de-DE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18D3-45B0-471D-821B-A23837C8AF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737053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712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215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25176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55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74974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5899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689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21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093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71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7799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3067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92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4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1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6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72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0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A2D0E3-BFC7-49CA-BD3D-A5C3DB2738C3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19B767-F8F9-4161-81A9-1ED248A89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74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DD6A-3A00-49DC-84AC-4C7BE017F7CF}" type="datetimeFigureOut">
              <a:rPr lang="de-DE" smtClean="0"/>
              <a:pPr/>
              <a:t>25.11.2014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DCF7-E55A-4336-BDB5-532BB394B0C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26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ed-c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eelp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mustaeva@carececo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84213" y="2205038"/>
            <a:ext cx="59737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i="1">
                <a:solidFill>
                  <a:srgbClr val="006600"/>
                </a:solidFill>
              </a:rPr>
              <a:t/>
            </a:r>
            <a:br>
              <a:rPr lang="en-US" sz="4000" i="1">
                <a:solidFill>
                  <a:srgbClr val="006600"/>
                </a:solidFill>
              </a:rPr>
            </a:br>
            <a:endParaRPr lang="ru-RU" sz="3200" b="1" i="1">
              <a:solidFill>
                <a:srgbClr val="006600"/>
              </a:solidFill>
            </a:endParaRPr>
          </a:p>
        </p:txBody>
      </p:sp>
      <p:pic>
        <p:nvPicPr>
          <p:cNvPr id="5123" name="Picture 5" descr="EuropeUn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60350"/>
            <a:ext cx="7921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 descr="каз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60350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кир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260350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тадж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60350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turkmenf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1975" y="269875"/>
            <a:ext cx="847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уз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260350"/>
            <a:ext cx="8286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undplogo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40650" y="260350"/>
            <a:ext cx="5143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000101" y="1341438"/>
            <a:ext cx="6572296" cy="480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sz="2800" b="1" i="1" dirty="0">
              <a:solidFill>
                <a:srgbClr val="0066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-28152"/>
            <a:ext cx="9144000" cy="68580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6666"/>
                </a:solidFill>
                <a:latin typeface="Arial" charset="0"/>
              </a:defRPr>
            </a:lvl9pPr>
          </a:lstStyle>
          <a:p>
            <a:pPr lvl="0"/>
            <a:endParaRPr lang="en-US" sz="3200" kern="0" dirty="0" smtClean="0">
              <a:solidFill>
                <a:schemeClr val="tx1"/>
              </a:solidFill>
            </a:endParaRPr>
          </a:p>
          <a:p>
            <a:pPr lvl="0"/>
            <a:endParaRPr lang="en-US" sz="3200" kern="0" dirty="0">
              <a:solidFill>
                <a:schemeClr val="tx1"/>
              </a:solidFill>
            </a:endParaRPr>
          </a:p>
          <a:p>
            <a:pPr lvl="0"/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</a:b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lvl="0"/>
            <a:r>
              <a:rPr lang="en-GB" sz="2400" dirty="0" smtClean="0">
                <a:solidFill>
                  <a:schemeClr val="tx1"/>
                </a:solidFill>
              </a:rPr>
              <a:t> </a:t>
            </a:r>
          </a:p>
          <a:p>
            <a:pPr lvl="0"/>
            <a:endParaRPr lang="en-GB" sz="2400" dirty="0">
              <a:solidFill>
                <a:schemeClr val="tx1"/>
              </a:solidFill>
            </a:endParaRPr>
          </a:p>
          <a:p>
            <a:pPr lvl="0"/>
            <a:endParaRPr lang="en-GB" sz="2400" dirty="0" smtClean="0">
              <a:solidFill>
                <a:schemeClr val="tx1"/>
              </a:solidFill>
            </a:endParaRPr>
          </a:p>
          <a:p>
            <a:pPr lvl="0"/>
            <a:endParaRPr lang="en-GB" sz="2400" dirty="0" smtClean="0">
              <a:solidFill>
                <a:schemeClr val="tx1"/>
              </a:solidFill>
            </a:endParaRPr>
          </a:p>
          <a:p>
            <a:pPr lvl="0"/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4355" y="57050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85800" y="1571612"/>
            <a:ext cx="7772400" cy="1470025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Роль РЭЦЦА в продвижении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устойчивой энергетики в Центральной Азии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643042" y="5143512"/>
            <a:ext cx="6400800" cy="11096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Наиля</a:t>
            </a:r>
            <a:r>
              <a:rPr kumimoji="0" lang="ru-RU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Мустаева</a:t>
            </a:r>
          </a:p>
          <a:p>
            <a:pPr marL="342900" marR="0" lvl="0" indent="-34290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kern="0" dirty="0" smtClean="0"/>
              <a:t>Менеджер программы по изменению климата и устойчивой энергетике </a:t>
            </a:r>
            <a:endParaRPr kumimoji="0" lang="ru-RU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8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 smtClean="0">
                <a:solidFill>
                  <a:srgbClr val="00B050"/>
                </a:solidFill>
                <a:latin typeface="Arial Black" pitchFamily="34" charset="0"/>
              </a:rPr>
              <a:t>Участие предпринимателей в инициативах по «зеленым технологиям»</a:t>
            </a:r>
            <a:endParaRPr lang="ru-RU" sz="2500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68" y="1714488"/>
          <a:ext cx="51435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986" name="Picture 2" descr="C:\Users\nmustaeva.CARECECO\Desktop\sustainable production and consumption\Businessman_Vector_Character_Preview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9174"/>
            <a:ext cx="2786082" cy="3925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43636" y="2928934"/>
            <a:ext cx="6222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000636"/>
            <a:ext cx="5004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971543"/>
          </a:xfrm>
        </p:spPr>
        <p:txBody>
          <a:bodyPr/>
          <a:lstStyle/>
          <a:p>
            <a:r>
              <a:rPr lang="ru-RU" sz="2300" dirty="0" smtClean="0">
                <a:latin typeface="Calibri" pitchFamily="34" charset="0"/>
              </a:rPr>
              <a:t>Информационный портал </a:t>
            </a:r>
            <a:r>
              <a:rPr lang="en-US" sz="2300" dirty="0" smtClean="0">
                <a:latin typeface="Calibri" pitchFamily="34" charset="0"/>
                <a:hlinkClick r:id="rId2"/>
              </a:rPr>
              <a:t>www.led-ca.net</a:t>
            </a:r>
            <a:r>
              <a:rPr lang="en-US" sz="2300" dirty="0" smtClean="0">
                <a:latin typeface="Calibri" pitchFamily="34" charset="0"/>
              </a:rPr>
              <a:t> </a:t>
            </a:r>
            <a:r>
              <a:rPr lang="ru-RU" sz="2300" dirty="0" smtClean="0">
                <a:latin typeface="Calibri" pitchFamily="34" charset="0"/>
              </a:rPr>
              <a:t>содержащий информацию о </a:t>
            </a:r>
            <a:r>
              <a:rPr lang="ru-RU" sz="2300" b="1" dirty="0" err="1" smtClean="0">
                <a:latin typeface="Calibri" pitchFamily="34" charset="0"/>
              </a:rPr>
              <a:t>низкоуглеродном</a:t>
            </a:r>
            <a:r>
              <a:rPr lang="ru-RU" sz="2300" b="1" dirty="0" smtClean="0">
                <a:latin typeface="Calibri" pitchFamily="34" charset="0"/>
              </a:rPr>
              <a:t> развитии в странах ЦА</a:t>
            </a:r>
            <a:endParaRPr lang="en-US" sz="2300" b="1" dirty="0" smtClean="0">
              <a:latin typeface="Calibri" pitchFamily="34" charset="0"/>
            </a:endParaRPr>
          </a:p>
          <a:p>
            <a:endParaRPr lang="ru-RU" sz="2500" dirty="0" smtClean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544" t="15120" r="5501" b="21566"/>
          <a:stretch>
            <a:fillRect/>
          </a:stretch>
        </p:blipFill>
        <p:spPr bwMode="auto">
          <a:xfrm>
            <a:off x="357158" y="2857496"/>
            <a:ext cx="83742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/>
          <p:nvPr/>
        </p:nvGrpSpPr>
        <p:grpSpPr>
          <a:xfrm>
            <a:off x="251520" y="116632"/>
            <a:ext cx="8572560" cy="1419640"/>
            <a:chOff x="251520" y="116632"/>
            <a:chExt cx="8572560" cy="141964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51520" y="116632"/>
              <a:ext cx="8572560" cy="1419640"/>
            </a:xfrm>
            <a:prstGeom prst="flowChartAlternateProcess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Доступ к знаниям и обмен информацией</a:t>
              </a:r>
              <a:endPara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" name="Picture 7" descr="C:\Users\nmustaeva\Desktop\books20-20clipar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054" y="228804"/>
              <a:ext cx="1357322" cy="11848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10395" r="8455" b="13061"/>
          <a:stretch>
            <a:fillRect/>
          </a:stretch>
        </p:blipFill>
        <p:spPr bwMode="auto">
          <a:xfrm>
            <a:off x="971600" y="2703381"/>
            <a:ext cx="7128792" cy="403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ru-RU" sz="2300" dirty="0" smtClean="0"/>
              <a:t>Обучающий портал</a:t>
            </a:r>
            <a:r>
              <a:rPr lang="en-US" sz="2300" dirty="0" smtClean="0"/>
              <a:t> </a:t>
            </a:r>
            <a:r>
              <a:rPr lang="en-US" sz="2300" dirty="0" smtClean="0">
                <a:hlinkClick r:id="rId3"/>
              </a:rPr>
              <a:t>www.caeelp.org</a:t>
            </a:r>
            <a:r>
              <a:rPr lang="en-US" sz="2300" dirty="0" smtClean="0"/>
              <a:t> </a:t>
            </a:r>
            <a:r>
              <a:rPr lang="ru-RU" sz="2300" dirty="0" smtClean="0"/>
              <a:t>по </a:t>
            </a:r>
            <a:r>
              <a:rPr lang="ru-RU" sz="2300" dirty="0" err="1" smtClean="0"/>
              <a:t>энергоэффективности</a:t>
            </a:r>
            <a:r>
              <a:rPr lang="ru-RU" sz="2300" dirty="0" smtClean="0"/>
              <a:t> в ЦА </a:t>
            </a:r>
            <a:endParaRPr lang="ru-RU" sz="2300" dirty="0"/>
          </a:p>
        </p:txBody>
      </p:sp>
      <p:grpSp>
        <p:nvGrpSpPr>
          <p:cNvPr id="2" name="Группа 10"/>
          <p:cNvGrpSpPr/>
          <p:nvPr/>
        </p:nvGrpSpPr>
        <p:grpSpPr>
          <a:xfrm>
            <a:off x="251520" y="116632"/>
            <a:ext cx="8572560" cy="1419640"/>
            <a:chOff x="251520" y="116632"/>
            <a:chExt cx="8572560" cy="1419640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51520" y="116632"/>
              <a:ext cx="8572560" cy="1419640"/>
            </a:xfrm>
            <a:prstGeom prst="flowChartAlternateProcess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ru-RU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Доступ к знаниям и обмен информацией</a:t>
              </a:r>
              <a:endPara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" name="Picture 7" descr="C:\Users\nmustaeva\Desktop\books20-20clipart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054" y="228804"/>
              <a:ext cx="1357322" cy="11848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2888" y="3142754"/>
            <a:ext cx="4824412" cy="18704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/>
              <a:t>	</a:t>
            </a:r>
            <a:r>
              <a:rPr lang="ru-RU" sz="2000" b="1" dirty="0" err="1" smtClean="0">
                <a:latin typeface="Calibri" pitchFamily="34" charset="0"/>
              </a:rPr>
              <a:t>Наиля</a:t>
            </a:r>
            <a:r>
              <a:rPr lang="ru-RU" sz="2000" b="1" dirty="0" smtClean="0">
                <a:latin typeface="Calibri" pitchFamily="34" charset="0"/>
              </a:rPr>
              <a:t> Мустаева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Calibri" pitchFamily="34" charset="0"/>
              </a:rPr>
              <a:t>	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Менеджер Программы по изменению климата и устойчивой энергетики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  <a:hlinkClick r:id="rId2"/>
              </a:rPr>
              <a:t>nmustaeva@carececo.org</a:t>
            </a:r>
            <a:r>
              <a:rPr lang="en-US" sz="20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en-US" sz="1600" b="1" dirty="0" smtClean="0"/>
              <a:t>	</a:t>
            </a: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1400" dirty="0" smtClean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673551" y="1303040"/>
            <a:ext cx="6138809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de-DE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07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sz="4000" b="1" dirty="0" smtClean="0">
                <a:latin typeface="Arial Black" pitchFamily="34" charset="0"/>
              </a:rPr>
              <a:t>О РЭЦЦА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Миссия РЭЦЦА 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=</a:t>
            </a:r>
            <a:r>
              <a:rPr lang="en-US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&gt; 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оказание помощи в решении экологических проблем в Центральной Азии</a:t>
            </a:r>
          </a:p>
          <a:p>
            <a:pPr lvl="0"/>
            <a:endParaRPr lang="ru-RU" sz="1600" dirty="0" smtClean="0"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lvl="0"/>
            <a:r>
              <a:rPr lang="ru-RU" sz="16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Задачи: </a:t>
            </a:r>
          </a:p>
          <a:p>
            <a:pPr lvl="1"/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Оказание поддержки в создании </a:t>
            </a:r>
            <a:r>
              <a:rPr lang="ru-RU" sz="1600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межсекторального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диалога между центральными и местными органами власти, НПО, местными сообществами, </a:t>
            </a:r>
            <a:r>
              <a:rPr lang="ru-RU" sz="1600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бизнес-сектором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, и донорским сообществом для обеспечения экологической устойчивости в Центральной Азии;</a:t>
            </a:r>
          </a:p>
          <a:p>
            <a:pPr lvl="1"/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Создать возможность для использования и интеграции международного опыта и знаний, а также передовых технологий и методологий, доступных в области управления окружающей средой и устойчивого развития странам Центральной Азии;</a:t>
            </a:r>
          </a:p>
          <a:p>
            <a:pPr lvl="1"/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Повышение роли гражданского общества в осуществлении их деятельности по устойчивому развитию Центральной Азии.</a:t>
            </a:r>
          </a:p>
          <a:p>
            <a:pPr lvl="1">
              <a:buNone/>
            </a:pPr>
            <a:endParaRPr lang="ru-RU" sz="1600" dirty="0" smtClean="0"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Структура:</a:t>
            </a:r>
          </a:p>
          <a:p>
            <a:pPr lvl="1"/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Головной офис: </a:t>
            </a:r>
            <a:r>
              <a:rPr lang="ru-RU" sz="1600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Алматы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(КАЗ)</a:t>
            </a:r>
          </a:p>
          <a:p>
            <a:pPr lvl="1"/>
            <a:r>
              <a:rPr lang="ru-RU" sz="1600" dirty="0" err="1" smtClean="0">
                <a:latin typeface="Calibri" pitchFamily="34" charset="0"/>
                <a:ea typeface="Tahoma" pitchFamily="34" charset="0"/>
                <a:cs typeface="Calibri" pitchFamily="34" charset="0"/>
              </a:rPr>
              <a:t>Страновые</a:t>
            </a:r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офисы: КЫРГ, ТАДЖ, УЗБ</a:t>
            </a:r>
          </a:p>
          <a:p>
            <a:pPr lvl="1"/>
            <a:r>
              <a:rPr lang="ru-RU" sz="1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Офис проектов РЭЦЦА в ТРМ</a:t>
            </a:r>
            <a:r>
              <a:rPr lang="ru-RU" sz="16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   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6846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42910" y="1709170"/>
            <a:ext cx="8143932" cy="773160"/>
          </a:xfrm>
          <a:prstGeom prst="flowChartAlternateProcess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2910" y="2657696"/>
            <a:ext cx="8143932" cy="773160"/>
          </a:xfrm>
          <a:prstGeom prst="flowChartAlternateProcess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42910" y="3657828"/>
            <a:ext cx="8143932" cy="773160"/>
          </a:xfrm>
          <a:prstGeom prst="flowChartAlternateProcess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43773" y="4657960"/>
            <a:ext cx="8139593" cy="773160"/>
          </a:xfrm>
          <a:prstGeom prst="flowChartAlternateProcess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1781179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Программа по управлению окружающей </a:t>
            </a:r>
          </a:p>
          <a:p>
            <a:pPr algn="r"/>
            <a:r>
              <a:rPr lang="ru-RU" sz="2000" b="1" dirty="0" smtClean="0">
                <a:latin typeface="Calibri" pitchFamily="34" charset="0"/>
              </a:rPr>
              <a:t>средой и политики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09600" y="114724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Программы РЭЦЦА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5140" y="2795174"/>
            <a:ext cx="733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Программа по изменению климата и устойчивой энергетике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7540" y="3784475"/>
            <a:ext cx="733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Программа по образованию для устойчивого развития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7540" y="4816696"/>
            <a:ext cx="733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Программа поддержки водных инициатив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71938" y="5656236"/>
            <a:ext cx="8139593" cy="773160"/>
          </a:xfrm>
          <a:prstGeom prst="flowChartAlternateProcess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35705" y="5814972"/>
            <a:ext cx="733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Calibri" pitchFamily="34" charset="0"/>
              </a:rPr>
              <a:t>Программа управления знаниями и информацией </a:t>
            </a:r>
            <a:endParaRPr lang="ru-RU" sz="2000" b="1" dirty="0">
              <a:latin typeface="Calibri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42910" y="2643182"/>
            <a:ext cx="8143932" cy="773160"/>
            <a:chOff x="-214346" y="3857628"/>
            <a:chExt cx="8143932" cy="77316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-214346" y="3857628"/>
              <a:ext cx="8143932" cy="77316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19614" y="4029022"/>
              <a:ext cx="73385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 smtClean="0">
                  <a:latin typeface="Calibri" pitchFamily="34" charset="0"/>
                </a:rPr>
                <a:t>Программа по изменению климата и устойчивой энергетике</a:t>
              </a:r>
              <a:endParaRPr lang="ru-RU" sz="2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420888"/>
            <a:ext cx="5544616" cy="1440160"/>
          </a:xfrm>
        </p:spPr>
        <p:txBody>
          <a:bodyPr anchor="t"/>
          <a:lstStyle/>
          <a:p>
            <a:pPr>
              <a:defRPr/>
            </a:pPr>
            <a:r>
              <a:rPr lang="ru-RU" sz="4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Чем мы занимаемся?</a:t>
            </a:r>
            <a:endParaRPr lang="en-US" sz="400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Picture 5" descr="C:\Users\N.M\Desktop\pics for B2B\resources_vis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20295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428596" y="1289280"/>
            <a:ext cx="8572560" cy="1419640"/>
          </a:xfrm>
          <a:prstGeom prst="flowChartAlternateProcess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Смягчение последствий изменения климата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низкоуглеродное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развитие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52628"/>
            <a:ext cx="6300762" cy="1000108"/>
          </a:xfrm>
        </p:spPr>
        <p:txBody>
          <a:bodyPr anchor="t"/>
          <a:lstStyle/>
          <a:p>
            <a:pPr algn="l">
              <a:defRPr/>
            </a:pPr>
            <a:r>
              <a:rPr lang="ru-RU" sz="3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Ключевые направления программы</a:t>
            </a:r>
            <a:endParaRPr lang="en-US" sz="3000" i="0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428596" y="2780928"/>
            <a:ext cx="8572560" cy="1296144"/>
          </a:xfrm>
          <a:prstGeom prst="flowChartAlternateProcess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Продвижение возобновляемых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источников энергии (ВИЭ)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428596" y="5517232"/>
            <a:ext cx="8572560" cy="1227556"/>
          </a:xfrm>
          <a:prstGeom prst="flowChartAlternateProcess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Усиление потенциала и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повышение осведомленности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428596" y="4149080"/>
            <a:ext cx="8572560" cy="1296144"/>
          </a:xfrm>
          <a:prstGeom prst="flowChartAlternateProcess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Продвижение </a:t>
            </a:r>
            <a:r>
              <a:rPr lang="ru-RU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энергоэффективности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и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политики по устойчивой энергетике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nmustaeva\Desktop\can-stock-photo_csp9044156.jpg"/>
          <p:cNvPicPr>
            <a:picLocks noChangeAspect="1" noChangeArrowheads="1"/>
          </p:cNvPicPr>
          <p:nvPr/>
        </p:nvPicPr>
        <p:blipFill>
          <a:blip r:embed="rId3" cstate="print"/>
          <a:srcRect b="6873"/>
          <a:stretch>
            <a:fillRect/>
          </a:stretch>
        </p:blipFill>
        <p:spPr bwMode="auto">
          <a:xfrm>
            <a:off x="539552" y="2852936"/>
            <a:ext cx="1152128" cy="113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nmustaeva\Desktop\cutcaster-photo-100639381-Business-man-on-green-environment-background.jpg"/>
          <p:cNvPicPr>
            <a:picLocks noChangeAspect="1" noChangeArrowheads="1"/>
          </p:cNvPicPr>
          <p:nvPr/>
        </p:nvPicPr>
        <p:blipFill>
          <a:blip r:embed="rId4" cstate="print"/>
          <a:srcRect r="14369"/>
          <a:stretch>
            <a:fillRect/>
          </a:stretch>
        </p:blipFill>
        <p:spPr bwMode="auto">
          <a:xfrm>
            <a:off x="539552" y="4221088"/>
            <a:ext cx="1152128" cy="116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Users\nmustaeva\Desktop\books20-20clip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5589240"/>
            <a:ext cx="1237389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C:\Users\N.M\Desktop\pics for B2B\Green-Busines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1" y="1412776"/>
            <a:ext cx="1710817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BMU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NAMA (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проект завершен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32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Поддержка стран Центральной Азии в разработке национальных стратегий по продвижению климатически и экономически благоприятного развития и усилению потенциала для смягчению последствий изменения климата с использованием </a:t>
            </a:r>
            <a:r>
              <a:rPr lang="ru-RU" sz="3200" b="1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инструмента НАМА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EU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CASEP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Программа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Программа ЦА по устойчивой энергетике: ЭЭ и ВИЭ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Поддержка национальных правительств ЦА в разработке политики, исполнительных и регуляторных механизмов для внедрения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ВИЭ в энергобаланс стран,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а также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повышение </a:t>
            </a:r>
            <a:r>
              <a:rPr lang="ru-RU" sz="3200" b="1" dirty="0" err="1" smtClean="0">
                <a:latin typeface="Calibri" pitchFamily="34" charset="0"/>
                <a:cs typeface="Calibri" pitchFamily="34" charset="0"/>
              </a:rPr>
              <a:t>энергоэффективности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на национальном уровне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EU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CoMoEast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Программа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Соглашение мэров Восток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Поддержка местных властей (городов) ЦА в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снижении их зависимости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от ископаемого топлива, улучшения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энергетической безопасности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и вклад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в смягчение изменения климата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USAID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проект Энергетические сети (</a:t>
            </a:r>
            <a:r>
              <a:rPr lang="ru-RU" b="1" i="1" dirty="0" smtClean="0">
                <a:latin typeface="Calibri" pitchFamily="34" charset="0"/>
                <a:cs typeface="Calibri" pitchFamily="34" charset="0"/>
              </a:rPr>
              <a:t>новый проект, на стадии запуска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sz="3200" dirty="0" smtClean="0">
                <a:latin typeface="Calibri" pitchFamily="34" charset="0"/>
                <a:cs typeface="Calibri" pitchFamily="34" charset="0"/>
              </a:rPr>
              <a:t>Поддержка стран Центральной Азии в улучшении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национальной энергетической безопасности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усиление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устойчивости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энергетических секторов и улучшение их возможностей в предоставлении круглогодичной энергии населению 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2910" y="285728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РЭЦЦА в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региональном масштабе 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60557"/>
            <a:ext cx="5643602" cy="4740277"/>
          </a:xfrm>
        </p:spPr>
        <p:txBody>
          <a:bodyPr>
            <a:normAutofit fontScale="25000" lnSpcReduction="20000"/>
          </a:bodyPr>
          <a:lstStyle/>
          <a:p>
            <a:r>
              <a:rPr lang="ru-RU" sz="6800" b="1" dirty="0" smtClean="0">
                <a:latin typeface="Calibri" pitchFamily="34" charset="0"/>
                <a:cs typeface="Calibri" pitchFamily="34" charset="0"/>
              </a:rPr>
              <a:t>Поддержка в разработке политики по устойчивой энергетике на </a:t>
            </a:r>
            <a:r>
              <a:rPr lang="ru-RU" sz="6800" b="1" u="sng" dirty="0" smtClean="0">
                <a:latin typeface="Calibri" pitchFamily="34" charset="0"/>
                <a:cs typeface="Calibri" pitchFamily="34" charset="0"/>
              </a:rPr>
              <a:t>национальном и региональном уровне</a:t>
            </a:r>
            <a:endParaRPr lang="en-US" sz="6800" b="1" u="sng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sz="6800" dirty="0" smtClean="0">
                <a:latin typeface="Calibri" pitchFamily="34" charset="0"/>
                <a:cs typeface="Calibri" pitchFamily="34" charset="0"/>
              </a:rPr>
              <a:t>Координация в продвижении вопросов устойчивой энергетики с использованием инструмента 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NAMA (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Национальная программа УЗБ по </a:t>
            </a:r>
            <a:r>
              <a:rPr lang="ru-RU" sz="6800" dirty="0" err="1" smtClean="0">
                <a:latin typeface="Calibri" pitchFamily="34" charset="0"/>
                <a:cs typeface="Calibri" pitchFamily="34" charset="0"/>
              </a:rPr>
              <a:t>энергоэффективной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 модернизации в зданиях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Национальная программа КРГ по </a:t>
            </a:r>
            <a:r>
              <a:rPr lang="ru-RU" sz="6800" dirty="0" err="1" smtClean="0">
                <a:latin typeface="Calibri" pitchFamily="34" charset="0"/>
                <a:cs typeface="Calibri" pitchFamily="34" charset="0"/>
              </a:rPr>
              <a:t>энергоэффективной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 модернизации малых котельных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6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sz="6800" dirty="0" smtClean="0">
                <a:latin typeface="Calibri" pitchFamily="34" charset="0"/>
                <a:cs typeface="Calibri" pitchFamily="34" charset="0"/>
              </a:rPr>
              <a:t>Участие в национальной рабочей группе по </a:t>
            </a:r>
            <a:r>
              <a:rPr lang="ru-RU" sz="6800" dirty="0" err="1" smtClean="0">
                <a:latin typeface="Calibri" pitchFamily="34" charset="0"/>
                <a:cs typeface="Calibri" pitchFamily="34" charset="0"/>
              </a:rPr>
              <a:t>энергоэффективности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 и энергосбережению в Таджикистане </a:t>
            </a:r>
          </a:p>
          <a:p>
            <a:endParaRPr lang="en-US" sz="6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6800" b="1" dirty="0" smtClean="0">
                <a:latin typeface="Calibri" pitchFamily="34" charset="0"/>
                <a:cs typeface="Calibri" pitchFamily="34" charset="0"/>
              </a:rPr>
              <a:t>Продвижение вопросов устойчивой энергетики на муниципальном уровне</a:t>
            </a:r>
            <a:endParaRPr lang="en-US" sz="6800" u="sng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sz="6800" dirty="0" smtClean="0">
                <a:latin typeface="Calibri" pitchFamily="34" charset="0"/>
                <a:cs typeface="Calibri" pitchFamily="34" charset="0"/>
              </a:rPr>
              <a:t>12 </a:t>
            </a:r>
            <a:r>
              <a:rPr lang="ru-RU" sz="6800" smtClean="0">
                <a:latin typeface="Calibri" pitchFamily="34" charset="0"/>
                <a:cs typeface="Calibri" pitchFamily="34" charset="0"/>
              </a:rPr>
              <a:t>городов подписантов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в ЦА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включая КАЗ 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(9);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КРГ 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(2)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и ТАДЖ 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(1) </a:t>
            </a:r>
          </a:p>
          <a:p>
            <a:pPr lvl="1"/>
            <a:r>
              <a:rPr lang="ru-RU" sz="6800" dirty="0" smtClean="0">
                <a:latin typeface="Calibri" pitchFamily="34" charset="0"/>
                <a:cs typeface="Calibri" pitchFamily="34" charset="0"/>
              </a:rPr>
              <a:t>Разработка 4 ПДУЭ 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План Действий по УЭ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ТАДЖ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КРГ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КАЗ</a:t>
            </a:r>
            <a:endParaRPr lang="en-US" sz="68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ru-RU" sz="6800" dirty="0" smtClean="0">
                <a:latin typeface="Calibri" pitchFamily="34" charset="0"/>
                <a:cs typeface="Calibri" pitchFamily="34" charset="0"/>
              </a:rPr>
              <a:t>Оказание консультативной поддержки по разработке ПДУЭ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ТАДЖ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КРГ</a:t>
            </a:r>
            <a:r>
              <a:rPr lang="en-US" sz="6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6800" dirty="0" smtClean="0">
                <a:latin typeface="Calibri" pitchFamily="34" charset="0"/>
                <a:cs typeface="Calibri" pitchFamily="34" charset="0"/>
              </a:rPr>
              <a:t>КАЗ</a:t>
            </a:r>
            <a:endParaRPr lang="en-US" sz="68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ru-RU" dirty="0"/>
          </a:p>
        </p:txBody>
      </p:sp>
      <p:pic>
        <p:nvPicPr>
          <p:cNvPr id="4" name="Picture 4" descr="C:\Tatiana Shakirova\CA REC\Eco-education\2012 COMO East_2011-2015\181 Local trainings to KAz on SEAPs\8 photos\For Miriam PR\DSC0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62" y="1857365"/>
            <a:ext cx="2667018" cy="2000264"/>
          </a:xfrm>
          <a:prstGeom prst="rect">
            <a:avLst/>
          </a:prstGeom>
          <a:noFill/>
        </p:spPr>
      </p:pic>
      <p:pic>
        <p:nvPicPr>
          <p:cNvPr id="1026" name="Picture 2" descr="Z:\CCSE PROGRAMME\PHOTOS\RES_DYU_pics\DSC_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834" y="4072904"/>
            <a:ext cx="2692504" cy="179587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285728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latin typeface="Arial Black" pitchFamily="34" charset="0"/>
              </a:rPr>
              <a:t>Роль РЭЦЦА в продвижение устойчивой энергетики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Проведение оценок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исследований и использование инновационных подходов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ru-RU" sz="2200" dirty="0" smtClean="0">
                <a:latin typeface="Calibri" pitchFamily="34" charset="0"/>
                <a:cs typeface="Calibri" pitchFamily="34" charset="0"/>
              </a:rPr>
              <a:t>Проведение оценок в секторе транспорта и использование чистого топлива в ЦА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КАЗ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2200" dirty="0" smtClean="0">
                <a:latin typeface="Calibri" pitchFamily="34" charset="0"/>
                <a:cs typeface="Calibri" pitchFamily="34" charset="0"/>
              </a:rPr>
              <a:t>Использование принципа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B2B: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вовлечение частного сектора в вопросах передачи технологий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ЭЭ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ВИЭ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Усиление потенциала и повышение осведомленности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Calibri" pitchFamily="34" charset="0"/>
                <a:cs typeface="Calibri" pitchFamily="34" charset="0"/>
              </a:rPr>
              <a:t>&gt;400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участников в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2013-2014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гг.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темы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ЭЭ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ВИЭ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низкоуглеродное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развитие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2200" dirty="0" smtClean="0">
                <a:latin typeface="Calibri" pitchFamily="34" charset="0"/>
                <a:cs typeface="Calibri" pitchFamily="34" charset="0"/>
              </a:rPr>
              <a:t>Обмен информацией и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онлайн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ресурсы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(caeelp.org and led-ca.net)</a:t>
            </a:r>
          </a:p>
          <a:p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Продвижение регионального сотрудничества и партнерства Юг-Юг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1"/>
            <a:r>
              <a:rPr lang="ru-RU" sz="2200" dirty="0" smtClean="0">
                <a:latin typeface="Calibri" pitchFamily="34" charset="0"/>
                <a:cs typeface="Calibri" pitchFamily="34" charset="0"/>
              </a:rPr>
              <a:t>Форумы по энергетике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платформы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NEXUS 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Вода и Энергетика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ru-RU" sz="2200" dirty="0" smtClean="0">
                <a:latin typeface="Calibri" pitchFamily="34" charset="0"/>
                <a:cs typeface="Calibri" pitchFamily="34" charset="0"/>
              </a:rPr>
              <a:t>Сеть по вопросам ИК и технологий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с фокусом на сокращение выбросов ПГ и смягчение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85728"/>
            <a:ext cx="8229600" cy="1143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Подходы</a:t>
            </a:r>
            <a:r>
              <a:rPr kumimoji="0" lang="ru-RU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и инструменты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902" y="1643050"/>
            <a:ext cx="4330824" cy="19002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B2B</a:t>
            </a:r>
            <a:r>
              <a:rPr lang="ru-RU" sz="1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(англ. </a:t>
            </a:r>
            <a:r>
              <a:rPr lang="ru-RU" sz="15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</a:t>
            </a:r>
            <a:r>
              <a:rPr lang="ru-RU" sz="15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  <a:r>
              <a:rPr lang="ru-RU" sz="15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</a:t>
            </a:r>
            <a:r>
              <a:rPr lang="ru-RU" sz="15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переводится как Бизнес для Бизнеса</a:t>
            </a:r>
            <a:r>
              <a:rPr lang="ru-RU" sz="1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5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В2В – </a:t>
            </a:r>
            <a:r>
              <a:rPr lang="ru-RU" sz="1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сектор рынка, который работает не на конечного, рядового потребителя, а на такие же компании, то есть на другой бизнес.</a:t>
            </a:r>
            <a:endParaRPr lang="en-US" sz="15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3528" y="260648"/>
            <a:ext cx="8572560" cy="1227556"/>
          </a:xfrm>
          <a:prstGeom prst="flowChartAlternateProcess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Использование  инновационных </a:t>
            </a:r>
          </a:p>
          <a:p>
            <a:pPr algn="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подходов и принципов (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B2B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4" descr="C:\Users\nmustaeva\Desktop\cutcaster-photo-100639381-Business-man-on-green-environment-background.jpg"/>
          <p:cNvPicPr>
            <a:picLocks noChangeAspect="1" noChangeArrowheads="1"/>
          </p:cNvPicPr>
          <p:nvPr/>
        </p:nvPicPr>
        <p:blipFill>
          <a:blip r:embed="rId2" cstate="print"/>
          <a:srcRect r="14369"/>
          <a:stretch>
            <a:fillRect/>
          </a:stretch>
        </p:blipFill>
        <p:spPr bwMode="auto">
          <a:xfrm>
            <a:off x="428597" y="331767"/>
            <a:ext cx="1071570" cy="1084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4857752" y="1571612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</a:t>
            </a:r>
            <a:r>
              <a:rPr lang="ru-RU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платформы для сотрудничества </a:t>
            </a: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между предпринимателями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в продвижении новых технологий 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возобновляемым источникам энергии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(ВИЭ) и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энергоэффективным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системам (ЭЭ)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Развитие бизнеса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 привлечение частных инвестиций в ВИЭ и ЭЭ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Информационный обмен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среди бизнес структур на региональном и международном уровне (например, европейские технологии)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blog.itravelsoftware.com/wp-content/uploads/2012/08/How-to-improve-your-business-cooperation-with-suppli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34748"/>
            <a:ext cx="4342478" cy="233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REC Theme PPT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CAREC role_eng</Template>
  <TotalTime>699</TotalTime>
  <Words>765</Words>
  <Application>Microsoft Office PowerPoint</Application>
  <PresentationFormat>Экран (4:3)</PresentationFormat>
  <Paragraphs>114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CAREC Theme PPT</vt:lpstr>
      <vt:lpstr>Larissa</vt:lpstr>
      <vt:lpstr>Слайд 1</vt:lpstr>
      <vt:lpstr>О РЭЦЦА</vt:lpstr>
      <vt:lpstr>Слайд 3</vt:lpstr>
      <vt:lpstr>Чем мы занимаемся?</vt:lpstr>
      <vt:lpstr>Ключевые направления программы</vt:lpstr>
      <vt:lpstr>Слайд 6</vt:lpstr>
      <vt:lpstr>Слайд 7</vt:lpstr>
      <vt:lpstr>Слайд 8</vt:lpstr>
      <vt:lpstr>Слайд 9</vt:lpstr>
      <vt:lpstr>Участие предпринимателей в инициативах по «зеленым технологиям»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nmustaeva</dc:creator>
  <cp:lastModifiedBy>nmustaeva</cp:lastModifiedBy>
  <cp:revision>55</cp:revision>
  <dcterms:created xsi:type="dcterms:W3CDTF">2014-11-19T08:49:21Z</dcterms:created>
  <dcterms:modified xsi:type="dcterms:W3CDTF">2014-11-25T15:14:06Z</dcterms:modified>
</cp:coreProperties>
</file>